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6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4" r:id="rId46"/>
    <p:sldId id="303" r:id="rId47"/>
    <p:sldId id="305" r:id="rId48"/>
    <p:sldId id="307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con Machado Gerardi da Silva" initials="MMGdS" lastIdx="1" clrIdx="0">
    <p:extLst>
      <p:ext uri="{19B8F6BF-5375-455C-9EA6-DF929625EA0E}">
        <p15:presenceInfo xmlns:p15="http://schemas.microsoft.com/office/powerpoint/2012/main" userId="1fd288e54d6bb2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5191" autoAdjust="0"/>
  </p:normalViewPr>
  <p:slideViewPr>
    <p:cSldViewPr snapToGrid="0">
      <p:cViewPr>
        <p:scale>
          <a:sx n="75" d="100"/>
          <a:sy n="75" d="100"/>
        </p:scale>
        <p:origin x="726" y="126"/>
      </p:cViewPr>
      <p:guideLst/>
    </p:cSldViewPr>
  </p:slideViewPr>
  <p:outlineViewPr>
    <p:cViewPr>
      <p:scale>
        <a:sx n="33" d="100"/>
        <a:sy n="33" d="100"/>
      </p:scale>
      <p:origin x="0" y="-147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041EA-09B1-415B-B149-A7E97EB4F0AA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DCDC8-29D4-4376-B1C7-67980C844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49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FURTO:</a:t>
            </a:r>
            <a:r>
              <a:rPr lang="pt-BR" baseline="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primeiro semestre de 2016 em SC 118 mil veículos Superintendência de Seguros Privados (SUSEP) (Celta, Gol, Palio)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2017, Ribeirão Preto / SC aumentou 20% o índice de roubo.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smtClean="0"/>
              <a:t>FALHAS MECÂNICAS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Nos 10 primeiros meses de 2014 (500 mil veículos parados em 6 mil quilômetros nas rodovias do estado de SP)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83 carros parados por KM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Superaquecimento do motor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78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sensores: rotação, velocidade e rotação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Códigos de erro: pendentes e registrados, lâmpada de mal funcionamento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baseline="0" dirty="0" smtClean="0"/>
              <a:t>Informar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60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Requisito do</a:t>
            </a:r>
            <a:r>
              <a:rPr lang="pt-BR" baseline="0" dirty="0" smtClean="0"/>
              <a:t> trabalho: obter um IP público para acesso ao servidor embarcado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44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Ecosport</a:t>
            </a:r>
            <a:r>
              <a:rPr lang="pt-BR" baseline="0" dirty="0" smtClean="0"/>
              <a:t> e </a:t>
            </a:r>
            <a:r>
              <a:rPr lang="pt-BR" baseline="0" dirty="0" err="1" smtClean="0"/>
              <a:t>Peugeout</a:t>
            </a:r>
            <a:r>
              <a:rPr lang="pt-BR" baseline="0" dirty="0" smtClean="0"/>
              <a:t> não foi possível fazer a leitura</a:t>
            </a:r>
          </a:p>
          <a:p>
            <a:r>
              <a:rPr lang="pt-BR" baseline="0" dirty="0" err="1" smtClean="0"/>
              <a:t>Ecosport</a:t>
            </a:r>
            <a:r>
              <a:rPr lang="pt-BR" baseline="0" dirty="0" smtClean="0"/>
              <a:t> não implementa nenhum protocolo</a:t>
            </a:r>
          </a:p>
          <a:p>
            <a:r>
              <a:rPr lang="pt-BR" baseline="0" dirty="0" err="1" smtClean="0"/>
              <a:t>Peugeout</a:t>
            </a:r>
            <a:r>
              <a:rPr lang="pt-BR" baseline="0" dirty="0" smtClean="0"/>
              <a:t> necessita de uma versão mais atual do adaptador ELM327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1760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04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KEVIN escreveu</a:t>
            </a:r>
            <a:r>
              <a:rPr lang="pt-BR" baseline="0" dirty="0" smtClean="0"/>
              <a:t> um artigo chamado “A coisa da Internet das Coisas” para jornal RFID.</a:t>
            </a:r>
          </a:p>
          <a:p>
            <a:r>
              <a:rPr lang="pt-BR" baseline="0" dirty="0" smtClean="0"/>
              <a:t>A falta de tempo das pessoas é um fator que contribui para a necessidade de conectar dispositivos à internet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Extensão da Internet</a:t>
            </a:r>
            <a:r>
              <a:rPr lang="pt-BR" baseline="0" dirty="0" smtClean="0"/>
              <a:t>: maior capacidade computacional e de comunicação para tarefas do dia a dia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66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Fiscalizar a emissão de gases poluentes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atuadores como </a:t>
            </a:r>
            <a:r>
              <a:rPr lang="pt-BR" sz="120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sensores de oxigênio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controlando atuadores 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injetores de combustível</a:t>
            </a: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(DLC)</a:t>
            </a:r>
          </a:p>
          <a:p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Contar vez do CELTA</a:t>
            </a:r>
            <a:endParaRPr lang="pt-BR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73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SAE – Sociedade</a:t>
            </a:r>
            <a:r>
              <a:rPr lang="pt-BR" baseline="0" dirty="0" smtClean="0"/>
              <a:t> dos Engenheiros Automotivos</a:t>
            </a:r>
          </a:p>
          <a:p>
            <a:r>
              <a:rPr lang="pt-BR" baseline="0" dirty="0" smtClean="0"/>
              <a:t>ISO – </a:t>
            </a:r>
            <a:r>
              <a:rPr lang="pt-BR" baseline="0" dirty="0" err="1" smtClean="0"/>
              <a:t>International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Standardization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Organization</a:t>
            </a:r>
            <a:endParaRPr lang="pt-BR" dirty="0" smtClean="0"/>
          </a:p>
          <a:p>
            <a:r>
              <a:rPr lang="pt-BR" dirty="0" smtClean="0"/>
              <a:t>Deve</a:t>
            </a:r>
            <a:r>
              <a:rPr lang="pt-BR" baseline="0" dirty="0" smtClean="0"/>
              <a:t> ser de fácil acesso à partir do banco do motorista</a:t>
            </a:r>
          </a:p>
          <a:p>
            <a:r>
              <a:rPr lang="pt-BR" baseline="0" dirty="0" smtClean="0"/>
              <a:t>Se tiver algum tipo de tampa deve ser possível ser retirada sem ferramenta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25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Circuito</a:t>
            </a:r>
            <a:r>
              <a:rPr lang="pt-BR" baseline="0" dirty="0" smtClean="0"/>
              <a:t> integrado baseado em outros circuitos como o ELM320 322 323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927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Comandos internos:</a:t>
            </a:r>
            <a:r>
              <a:rPr lang="pt-BR" baseline="0" dirty="0" smtClean="0"/>
              <a:t> utilização interna da ELM iniciados por AT; exemplo: ATH0</a:t>
            </a:r>
          </a:p>
          <a:p>
            <a:r>
              <a:rPr lang="pt-BR" baseline="0" dirty="0" smtClean="0"/>
              <a:t>Barramento: caracteres ASCII para dígitos hexadecimais (0 a F): exemplo: 010C</a:t>
            </a:r>
          </a:p>
          <a:p>
            <a:r>
              <a:rPr lang="pt-BR" baseline="0" dirty="0" smtClean="0"/>
              <a:t>Falar brevemente sobre aplicativos como: Torque, </a:t>
            </a:r>
            <a:r>
              <a:rPr lang="pt-BR" baseline="0" dirty="0" err="1" smtClean="0"/>
              <a:t>DashCommand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20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Existem 10 serviços (de 1 até A)</a:t>
            </a:r>
          </a:p>
          <a:p>
            <a:r>
              <a:rPr lang="pt-BR" dirty="0" smtClean="0"/>
              <a:t>Alguns </a:t>
            </a:r>
            <a:r>
              <a:rPr lang="pt-BR" dirty="0" err="1" smtClean="0"/>
              <a:t>PIDs</a:t>
            </a:r>
            <a:r>
              <a:rPr lang="pt-BR" dirty="0" smtClean="0"/>
              <a:t> são de implementação obrigatória especialmente os relacionados à emissão de gases poluentes</a:t>
            </a:r>
          </a:p>
          <a:p>
            <a:r>
              <a:rPr lang="pt-BR" dirty="0" smtClean="0"/>
              <a:t>Outros </a:t>
            </a:r>
            <a:r>
              <a:rPr lang="pt-BR" dirty="0" err="1" smtClean="0"/>
              <a:t>PIDs</a:t>
            </a:r>
            <a:r>
              <a:rPr lang="pt-BR" dirty="0" smtClean="0"/>
              <a:t> são de disponibilidade obrigatória de acordo com a necessidade da fabricante.</a:t>
            </a:r>
          </a:p>
          <a:p>
            <a:endParaRPr lang="pt-BR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0100: velocidade do veículo (km/h),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71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 principal objetivo é promover o ensino da ciência da computação básica em escolas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15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Essas informações são coletadas para analisar como o veículo é conduzido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 indicar se os limites de velocidade são respeitados e se há acelerações e frenagens bruscas.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 de rotação muito elevados também seriam detectados.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51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36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28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9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36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24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07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74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18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93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75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46713-EEC7-41C3-A995-44E3FF25267E}" type="datetimeFigureOut">
              <a:rPr lang="pt-BR" smtClean="0"/>
              <a:t>06/12/2017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8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01063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APLICAÇÃO PARA MONITORAMENTO VEICULAR EM TEMPO REAL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70115" y="3155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Departamento de Sistemas e Computação – FURB </a:t>
            </a:r>
          </a:p>
          <a:p>
            <a:r>
              <a:rPr lang="pt-BR" dirty="0" smtClean="0"/>
              <a:t>Curso de Ciência da Computação </a:t>
            </a:r>
          </a:p>
          <a:p>
            <a:r>
              <a:rPr lang="pt-BR" dirty="0" smtClean="0"/>
              <a:t>Trabalho de Conclusão de Curso – 2017/2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524000" y="5571967"/>
            <a:ext cx="368216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Acadêmico </a:t>
            </a:r>
          </a:p>
          <a:p>
            <a:r>
              <a:rPr lang="pt-BR" sz="2000" dirty="0" smtClean="0"/>
              <a:t>Maicon Machado Gerardi da Silva</a:t>
            </a:r>
          </a:p>
          <a:p>
            <a:r>
              <a:rPr lang="pt-BR" sz="2000" dirty="0" smtClean="0"/>
              <a:t>maicon.gerardi@gmail.com</a:t>
            </a:r>
            <a:endParaRPr lang="pt-BR" sz="2000" dirty="0"/>
          </a:p>
        </p:txBody>
      </p:sp>
      <p:sp>
        <p:nvSpPr>
          <p:cNvPr id="6" name="Retângulo 5"/>
          <p:cNvSpPr/>
          <p:nvPr/>
        </p:nvSpPr>
        <p:spPr>
          <a:xfrm>
            <a:off x="6844937" y="5571967"/>
            <a:ext cx="38230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              Orientador</a:t>
            </a:r>
          </a:p>
          <a:p>
            <a:pPr algn="r"/>
            <a:r>
              <a:rPr lang="pt-BR" sz="2000" dirty="0" smtClean="0"/>
              <a:t>Prof. Miguel Alexandre </a:t>
            </a:r>
            <a:r>
              <a:rPr lang="pt-BR" sz="2000" dirty="0" err="1" smtClean="0"/>
              <a:t>Wisintainer</a:t>
            </a:r>
            <a:endParaRPr lang="pt-BR" sz="2000" dirty="0" smtClean="0"/>
          </a:p>
          <a:p>
            <a:pPr algn="r"/>
            <a:r>
              <a:rPr lang="pt-BR" sz="2000" dirty="0" smtClean="0"/>
              <a:t>          maw@furb.br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96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OBD2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5863513" cy="4525748"/>
          </a:xfrm>
        </p:spPr>
        <p:txBody>
          <a:bodyPr/>
          <a:lstStyle/>
          <a:p>
            <a:r>
              <a:rPr lang="pt-BR" dirty="0" smtClean="0"/>
              <a:t>SAE e ISO criaram normas e padronização de informações entre </a:t>
            </a:r>
            <a:r>
              <a:rPr lang="pt-BR" dirty="0" err="1" smtClean="0"/>
              <a:t>ECUs</a:t>
            </a:r>
            <a:r>
              <a:rPr lang="pt-BR" dirty="0" smtClean="0"/>
              <a:t> e ferramentas</a:t>
            </a:r>
          </a:p>
          <a:p>
            <a:r>
              <a:rPr lang="pt-BR" dirty="0" smtClean="0"/>
              <a:t>Conector SAE J1962</a:t>
            </a:r>
          </a:p>
          <a:p>
            <a:r>
              <a:rPr lang="pt-BR" dirty="0" smtClean="0"/>
              <a:t>Fácil acesso </a:t>
            </a:r>
          </a:p>
          <a:p>
            <a:r>
              <a:rPr lang="pt-BR" dirty="0" smtClean="0"/>
              <a:t>Itens de diagnóstico adicionados:</a:t>
            </a:r>
          </a:p>
          <a:p>
            <a:pPr lvl="1"/>
            <a:r>
              <a:rPr lang="pt-BR" dirty="0" smtClean="0"/>
              <a:t>Eficiência e aquecimento de catalisador</a:t>
            </a:r>
          </a:p>
          <a:p>
            <a:pPr lvl="1"/>
            <a:r>
              <a:rPr lang="pt-BR" dirty="0" smtClean="0"/>
              <a:t>Sistemas de evaporação e ar secundário</a:t>
            </a:r>
          </a:p>
          <a:p>
            <a:pPr lvl="1"/>
            <a:r>
              <a:rPr lang="pt-BR" dirty="0" smtClean="0"/>
              <a:t>Parâmetros do motor</a:t>
            </a:r>
          </a:p>
          <a:p>
            <a:pPr lvl="1"/>
            <a:r>
              <a:rPr lang="pt-BR" dirty="0" smtClean="0"/>
              <a:t>Memorização de avarias</a:t>
            </a:r>
            <a:endParaRPr lang="pt-BR" dirty="0"/>
          </a:p>
          <a:p>
            <a:pPr marL="457200" lvl="1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13" y="1825625"/>
            <a:ext cx="5257568" cy="38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Adaptadores ELM327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59" y="1690688"/>
            <a:ext cx="4446373" cy="4446373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399903" cy="349915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Tipos:</a:t>
            </a:r>
          </a:p>
          <a:p>
            <a:pPr lvl="1"/>
            <a:r>
              <a:rPr lang="pt-BR" sz="3000" dirty="0" smtClean="0"/>
              <a:t>RS232: porta serial </a:t>
            </a:r>
          </a:p>
          <a:p>
            <a:pPr lvl="1"/>
            <a:r>
              <a:rPr lang="pt-BR" sz="3000" dirty="0" smtClean="0"/>
              <a:t>Universal Serial Bus (USB)</a:t>
            </a:r>
          </a:p>
          <a:p>
            <a:pPr lvl="1"/>
            <a:r>
              <a:rPr lang="pt-BR" sz="3000" dirty="0" smtClean="0"/>
              <a:t>Bluetooth</a:t>
            </a:r>
          </a:p>
          <a:p>
            <a:pPr lvl="1"/>
            <a:r>
              <a:rPr lang="pt-BR" sz="3000" dirty="0" smtClean="0"/>
              <a:t>Wi-Fi</a:t>
            </a:r>
          </a:p>
          <a:p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08" y="3756454"/>
            <a:ext cx="2723710" cy="21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Adaptadores ELM327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Comunicação serial mediante comandos AT</a:t>
            </a:r>
          </a:p>
          <a:p>
            <a:r>
              <a:rPr lang="pt-BR" sz="2400" dirty="0" smtClean="0"/>
              <a:t>Softwares para Windows: </a:t>
            </a:r>
            <a:r>
              <a:rPr lang="pt-BR" sz="2400" dirty="0" err="1" smtClean="0"/>
              <a:t>Putty</a:t>
            </a:r>
            <a:r>
              <a:rPr lang="pt-BR" sz="2400" dirty="0"/>
              <a:t> </a:t>
            </a:r>
            <a:r>
              <a:rPr lang="pt-BR" sz="2400" dirty="0" smtClean="0"/>
              <a:t>e </a:t>
            </a:r>
            <a:r>
              <a:rPr lang="pt-BR" sz="2400" dirty="0" err="1" smtClean="0"/>
              <a:t>Zterm</a:t>
            </a:r>
            <a:endParaRPr lang="pt-BR" sz="2400" dirty="0"/>
          </a:p>
          <a:p>
            <a:r>
              <a:rPr lang="pt-BR" sz="2400" dirty="0" smtClean="0"/>
              <a:t>Aplicativos </a:t>
            </a:r>
            <a:r>
              <a:rPr lang="pt-BR" sz="2400" dirty="0" err="1" smtClean="0"/>
              <a:t>Android</a:t>
            </a:r>
            <a:r>
              <a:rPr lang="pt-BR" sz="2400" dirty="0" smtClean="0"/>
              <a:t>: Serial USB Terminal, </a:t>
            </a:r>
            <a:r>
              <a:rPr lang="pt-BR" sz="2400" dirty="0" err="1" smtClean="0"/>
              <a:t>UsbTerminal</a:t>
            </a:r>
            <a:endParaRPr lang="pt-BR" sz="2400" dirty="0" smtClean="0"/>
          </a:p>
          <a:p>
            <a:r>
              <a:rPr lang="pt-BR" sz="2400" dirty="0" smtClean="0"/>
              <a:t>Comandos internos e comandos para barramento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43" y="3628008"/>
            <a:ext cx="8650925" cy="31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Protocolos de Comunicação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145738"/>
              </p:ext>
            </p:extLst>
          </p:nvPr>
        </p:nvGraphicFramePr>
        <p:xfrm>
          <a:off x="838200" y="1455557"/>
          <a:ext cx="10655438" cy="52238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7994">
                  <a:extLst>
                    <a:ext uri="{9D8B030D-6E8A-4147-A177-3AD203B41FA5}">
                      <a16:colId xmlns:a16="http://schemas.microsoft.com/office/drawing/2014/main" val="4041369311"/>
                    </a:ext>
                  </a:extLst>
                </a:gridCol>
                <a:gridCol w="1828892">
                  <a:extLst>
                    <a:ext uri="{9D8B030D-6E8A-4147-A177-3AD203B41FA5}">
                      <a16:colId xmlns:a16="http://schemas.microsoft.com/office/drawing/2014/main" val="2936138678"/>
                    </a:ext>
                  </a:extLst>
                </a:gridCol>
                <a:gridCol w="6568552">
                  <a:extLst>
                    <a:ext uri="{9D8B030D-6E8A-4147-A177-3AD203B41FA5}">
                      <a16:colId xmlns:a16="http://schemas.microsoft.com/office/drawing/2014/main" val="2005830637"/>
                    </a:ext>
                  </a:extLst>
                </a:gridCol>
              </a:tblGrid>
              <a:tr h="4124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Protocolo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Transferência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Observações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64432"/>
                  </a:ext>
                </a:extLst>
              </a:tr>
              <a:tr h="666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PWM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41.6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</a:t>
                      </a:r>
                      <a:r>
                        <a:rPr lang="pt-BR" sz="2400" baseline="0" dirty="0" smtClean="0">
                          <a:effectLst/>
                        </a:rPr>
                        <a:t> Ford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265268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VPW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 Chevrolet (GM)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Único fio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Baixo custo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287640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1941-2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Comunicação</a:t>
                      </a:r>
                      <a:r>
                        <a:rPr lang="pt-BR" sz="2400" baseline="0" dirty="0" smtClean="0">
                          <a:effectLst/>
                        </a:rPr>
                        <a:t> assíncrona (</a:t>
                      </a:r>
                      <a:r>
                        <a:rPr lang="pt-BR" sz="2400" dirty="0" smtClean="0">
                          <a:effectLst/>
                        </a:rPr>
                        <a:t>UART)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Utilizado pela </a:t>
                      </a:r>
                      <a:r>
                        <a:rPr lang="pt-BR" sz="2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Crysler</a:t>
                      </a: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fabricantes europeus e asiáticos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488772"/>
                  </a:ext>
                </a:extLst>
              </a:tr>
              <a:tr h="487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14230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759497"/>
                  </a:ext>
                </a:extLst>
              </a:tr>
              <a:tr h="9711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ISO 15765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Conhecido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como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Controller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Area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Network (CAN)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Desenvolvido pela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Bosh</a:t>
                      </a:r>
                      <a:endParaRPr lang="pt-BR" sz="2400" baseline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 padrão ISO 15765-4 determina os requisitos mínimos para uma aplicação OBD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73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67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Serviços de Diagnóstico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4351338"/>
          </a:xfrm>
        </p:spPr>
        <p:txBody>
          <a:bodyPr/>
          <a:lstStyle/>
          <a:p>
            <a:r>
              <a:rPr lang="pt-BR" dirty="0" smtClean="0"/>
              <a:t>Disponibilizam os dados da ECU</a:t>
            </a:r>
          </a:p>
          <a:p>
            <a:r>
              <a:rPr lang="pt-BR" dirty="0" smtClean="0"/>
              <a:t>São organizados por modos de operação e código de Parâmetros (</a:t>
            </a:r>
            <a:r>
              <a:rPr lang="pt-BR" dirty="0" err="1" smtClean="0"/>
              <a:t>PIDs</a:t>
            </a:r>
            <a:r>
              <a:rPr lang="pt-BR" dirty="0" smtClean="0"/>
              <a:t>)</a:t>
            </a:r>
          </a:p>
          <a:p>
            <a:r>
              <a:rPr lang="pt-BR" dirty="0" smtClean="0"/>
              <a:t>Serviço 0x00 verifica quais </a:t>
            </a:r>
            <a:r>
              <a:rPr lang="pt-BR" dirty="0" err="1" smtClean="0"/>
              <a:t>PIDs</a:t>
            </a:r>
            <a:r>
              <a:rPr lang="pt-BR" dirty="0" smtClean="0"/>
              <a:t> a ECU do veículo suporta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163035"/>
              </p:ext>
            </p:extLst>
          </p:nvPr>
        </p:nvGraphicFramePr>
        <p:xfrm>
          <a:off x="542062" y="3741663"/>
          <a:ext cx="11107876" cy="17694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3765">
                  <a:extLst>
                    <a:ext uri="{9D8B030D-6E8A-4147-A177-3AD203B41FA5}">
                      <a16:colId xmlns:a16="http://schemas.microsoft.com/office/drawing/2014/main" val="2995417670"/>
                    </a:ext>
                  </a:extLst>
                </a:gridCol>
                <a:gridCol w="915861">
                  <a:extLst>
                    <a:ext uri="{9D8B030D-6E8A-4147-A177-3AD203B41FA5}">
                      <a16:colId xmlns:a16="http://schemas.microsoft.com/office/drawing/2014/main" val="289115799"/>
                    </a:ext>
                  </a:extLst>
                </a:gridCol>
                <a:gridCol w="764604">
                  <a:extLst>
                    <a:ext uri="{9D8B030D-6E8A-4147-A177-3AD203B41FA5}">
                      <a16:colId xmlns:a16="http://schemas.microsoft.com/office/drawing/2014/main" val="516337886"/>
                    </a:ext>
                  </a:extLst>
                </a:gridCol>
                <a:gridCol w="952818">
                  <a:extLst>
                    <a:ext uri="{9D8B030D-6E8A-4147-A177-3AD203B41FA5}">
                      <a16:colId xmlns:a16="http://schemas.microsoft.com/office/drawing/2014/main" val="4084369563"/>
                    </a:ext>
                  </a:extLst>
                </a:gridCol>
                <a:gridCol w="1220915">
                  <a:extLst>
                    <a:ext uri="{9D8B030D-6E8A-4147-A177-3AD203B41FA5}">
                      <a16:colId xmlns:a16="http://schemas.microsoft.com/office/drawing/2014/main" val="2114099010"/>
                    </a:ext>
                  </a:extLst>
                </a:gridCol>
                <a:gridCol w="1650492">
                  <a:extLst>
                    <a:ext uri="{9D8B030D-6E8A-4147-A177-3AD203B41FA5}">
                      <a16:colId xmlns:a16="http://schemas.microsoft.com/office/drawing/2014/main" val="3907086452"/>
                    </a:ext>
                  </a:extLst>
                </a:gridCol>
                <a:gridCol w="1167638">
                  <a:extLst>
                    <a:ext uri="{9D8B030D-6E8A-4147-A177-3AD203B41FA5}">
                      <a16:colId xmlns:a16="http://schemas.microsoft.com/office/drawing/2014/main" val="1034377367"/>
                    </a:ext>
                  </a:extLst>
                </a:gridCol>
                <a:gridCol w="961200">
                  <a:extLst>
                    <a:ext uri="{9D8B030D-6E8A-4147-A177-3AD203B41FA5}">
                      <a16:colId xmlns:a16="http://schemas.microsoft.com/office/drawing/2014/main" val="1830028486"/>
                    </a:ext>
                  </a:extLst>
                </a:gridCol>
                <a:gridCol w="1167257">
                  <a:extLst>
                    <a:ext uri="{9D8B030D-6E8A-4147-A177-3AD203B41FA5}">
                      <a16:colId xmlns:a16="http://schemas.microsoft.com/office/drawing/2014/main" val="1986528267"/>
                    </a:ext>
                  </a:extLst>
                </a:gridCol>
                <a:gridCol w="1143326">
                  <a:extLst>
                    <a:ext uri="{9D8B030D-6E8A-4147-A177-3AD203B41FA5}">
                      <a16:colId xmlns:a16="http://schemas.microsoft.com/office/drawing/2014/main" val="3146127971"/>
                    </a:ext>
                  </a:extLst>
                </a:gridCol>
              </a:tblGrid>
              <a:tr h="59430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01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02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03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04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05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06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07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08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09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0A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00247341"/>
                  </a:ext>
                </a:extLst>
              </a:tr>
              <a:tr h="117514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Sensores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Freeze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Frame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Conf.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Limpar</a:t>
                      </a:r>
                    </a:p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Testes</a:t>
                      </a:r>
                    </a:p>
                    <a:p>
                      <a:pPr algn="ctr"/>
                      <a:r>
                        <a:rPr lang="pt-BR" sz="2000" dirty="0" smtClean="0"/>
                        <a:t>Sensores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Oxigênio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Monitoram.</a:t>
                      </a:r>
                    </a:p>
                    <a:p>
                      <a:pPr algn="ctr"/>
                      <a:r>
                        <a:rPr lang="pt-BR" sz="2000" dirty="0" smtClean="0"/>
                        <a:t>de </a:t>
                      </a:r>
                    </a:p>
                    <a:p>
                      <a:pPr algn="ctr"/>
                      <a:r>
                        <a:rPr lang="pt-BR" sz="2000" dirty="0" smtClean="0"/>
                        <a:t>componentes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err="1" smtClean="0"/>
                        <a:t>Pendent</a:t>
                      </a:r>
                      <a:r>
                        <a:rPr lang="pt-BR" sz="2000" dirty="0" smtClean="0"/>
                        <a:t>.</a:t>
                      </a:r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Alterar</a:t>
                      </a:r>
                    </a:p>
                    <a:p>
                      <a:pPr algn="ctr"/>
                      <a:r>
                        <a:rPr lang="pt-BR" sz="2000" dirty="0" err="1" smtClean="0"/>
                        <a:t>Parâm</a:t>
                      </a:r>
                      <a:r>
                        <a:rPr lang="pt-BR" sz="2000" dirty="0" smtClean="0"/>
                        <a:t>.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Inform.</a:t>
                      </a:r>
                    </a:p>
                    <a:p>
                      <a:pPr algn="ctr"/>
                      <a:r>
                        <a:rPr lang="pt-BR" sz="2000" dirty="0" smtClean="0"/>
                        <a:t>Software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Lista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 de</a:t>
                      </a:r>
                    </a:p>
                    <a:p>
                      <a:pPr algn="ctr"/>
                      <a:r>
                        <a:rPr lang="pt-BR" sz="2000" baseline="0" dirty="0" err="1" smtClean="0"/>
                        <a:t>DTCs</a:t>
                      </a:r>
                      <a:endParaRPr lang="pt-BR" sz="2000" baseline="0" dirty="0" smtClean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7322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7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Diagnostic</a:t>
            </a:r>
            <a:r>
              <a:rPr lang="pt-BR" b="1" dirty="0" smtClean="0"/>
              <a:t> </a:t>
            </a:r>
            <a:r>
              <a:rPr lang="pt-BR" b="1" dirty="0" err="1" smtClean="0"/>
              <a:t>Trouble</a:t>
            </a:r>
            <a:r>
              <a:rPr lang="pt-BR" b="1" dirty="0" smtClean="0"/>
              <a:t> </a:t>
            </a:r>
            <a:r>
              <a:rPr lang="pt-BR" b="1" dirty="0" err="1" smtClean="0"/>
              <a:t>Code</a:t>
            </a:r>
            <a:r>
              <a:rPr lang="pt-BR" b="1" dirty="0" smtClean="0"/>
              <a:t> (DTC)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918"/>
            <a:ext cx="8236181" cy="46345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47" y="1468073"/>
            <a:ext cx="5072353" cy="3724146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6689314" y="3039762"/>
            <a:ext cx="749454" cy="61783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8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Raspberry</a:t>
            </a:r>
            <a:r>
              <a:rPr lang="pt-BR" b="1" dirty="0" smtClean="0"/>
              <a:t> </a:t>
            </a:r>
            <a:r>
              <a:rPr lang="pt-BR" b="1" dirty="0" err="1" smtClean="0"/>
              <a:t>Pi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8455"/>
            <a:ext cx="10606482" cy="32818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8" y="4718242"/>
            <a:ext cx="3467864" cy="21176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42" y="4740389"/>
            <a:ext cx="3217087" cy="19497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908" y="5144327"/>
            <a:ext cx="1935892" cy="11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6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Trabalhos Correlatos e Ferramentas Atuais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488" y="3509963"/>
            <a:ext cx="4895335" cy="1266568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Gestão de Frota de veículos - Pacheco (2016) 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Localização de veículos para </a:t>
            </a:r>
            <a:r>
              <a:rPr lang="pt-BR" dirty="0" err="1" smtClean="0"/>
              <a:t>Android</a:t>
            </a:r>
            <a:r>
              <a:rPr lang="pt-BR" dirty="0" smtClean="0"/>
              <a:t> - Pina (2015)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err="1" smtClean="0"/>
              <a:t>Findcar</a:t>
            </a:r>
            <a:r>
              <a:rPr lang="pt-BR" dirty="0" smtClean="0"/>
              <a:t> - Baumgarten (2016)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OBD-JRP - </a:t>
            </a:r>
            <a:r>
              <a:rPr lang="pt-BR" dirty="0" err="1" smtClean="0"/>
              <a:t>Staroski</a:t>
            </a:r>
            <a:r>
              <a:rPr lang="pt-BR" dirty="0" smtClean="0"/>
              <a:t> (2016)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7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Gestão de Frota de Veículos – Pacheco (2016)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Monitoramento de Frota</a:t>
            </a:r>
          </a:p>
          <a:p>
            <a:r>
              <a:rPr lang="pt-BR" dirty="0" smtClean="0"/>
              <a:t>Faz a leitura dos sensores do veículo</a:t>
            </a:r>
          </a:p>
          <a:p>
            <a:r>
              <a:rPr lang="pt-BR" dirty="0" smtClean="0"/>
              <a:t>Recupera posição geográfica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</a:t>
            </a:r>
            <a:r>
              <a:rPr lang="pt-BR" dirty="0" smtClean="0"/>
              <a:t>3</a:t>
            </a:r>
          </a:p>
          <a:p>
            <a:r>
              <a:rPr lang="pt-BR" dirty="0" smtClean="0"/>
              <a:t>Desenvolvido com a linguagem de programação Python e banco de dados </a:t>
            </a:r>
            <a:r>
              <a:rPr lang="pt-BR" dirty="0" err="1" smtClean="0"/>
              <a:t>SQLite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6168"/>
            <a:ext cx="5639050" cy="390896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0529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Localização de veículos </a:t>
            </a:r>
            <a:r>
              <a:rPr lang="pt-BR" b="1" dirty="0" smtClean="0"/>
              <a:t>- </a:t>
            </a:r>
            <a:r>
              <a:rPr lang="pt-BR" b="1" dirty="0"/>
              <a:t>Pina (2015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39404"/>
            <a:ext cx="5031259" cy="3877190"/>
          </a:xfrm>
        </p:spPr>
        <p:txBody>
          <a:bodyPr/>
          <a:lstStyle/>
          <a:p>
            <a:r>
              <a:rPr lang="pt-BR" dirty="0" smtClean="0"/>
              <a:t>Monitorar localização, sensores OBD2 e também dispositivos Bluetooth por intermédio de uma rede </a:t>
            </a:r>
            <a:r>
              <a:rPr lang="pt-BR" dirty="0" err="1" smtClean="0"/>
              <a:t>piconet</a:t>
            </a:r>
            <a:endParaRPr lang="pt-BR" dirty="0" smtClean="0"/>
          </a:p>
          <a:p>
            <a:r>
              <a:rPr lang="pt-BR" dirty="0"/>
              <a:t>Celular </a:t>
            </a:r>
            <a:r>
              <a:rPr lang="pt-BR" dirty="0" err="1" smtClean="0"/>
              <a:t>Android</a:t>
            </a:r>
            <a:endParaRPr lang="pt-BR" dirty="0" smtClean="0"/>
          </a:p>
          <a:p>
            <a:r>
              <a:rPr lang="pt-BR" dirty="0" smtClean="0"/>
              <a:t>Plataforma web: PHP e MySQL</a:t>
            </a:r>
          </a:p>
          <a:p>
            <a:r>
              <a:rPr lang="pt-BR" dirty="0" err="1" smtClean="0"/>
              <a:t>Android</a:t>
            </a:r>
            <a:r>
              <a:rPr lang="pt-BR" dirty="0" smtClean="0"/>
              <a:t>: JAVA e </a:t>
            </a:r>
            <a:r>
              <a:rPr lang="pt-BR" dirty="0" err="1" smtClean="0"/>
              <a:t>SQLite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743" y="2041696"/>
            <a:ext cx="5769901" cy="3877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14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smtClean="0"/>
              <a:t>Roteiro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3681" cy="4351338"/>
          </a:xfrm>
        </p:spPr>
        <p:txBody>
          <a:bodyPr/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Geral</a:t>
            </a:r>
          </a:p>
          <a:p>
            <a:r>
              <a:rPr lang="pt-BR" dirty="0" smtClean="0"/>
              <a:t>Objetivos Específicos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Ferramentas Atuais</a:t>
            </a:r>
          </a:p>
          <a:p>
            <a:r>
              <a:rPr lang="pt-BR" dirty="0"/>
              <a:t>Especificação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100119" y="1825625"/>
            <a:ext cx="52536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091881" y="1825625"/>
            <a:ext cx="52536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Implementação</a:t>
            </a:r>
          </a:p>
          <a:p>
            <a:r>
              <a:rPr lang="pt-BR" dirty="0" smtClean="0"/>
              <a:t>Operacionalidade da Implementação</a:t>
            </a:r>
          </a:p>
          <a:p>
            <a:r>
              <a:rPr lang="pt-BR" dirty="0"/>
              <a:t>Análise dos </a:t>
            </a:r>
            <a:r>
              <a:rPr lang="pt-BR" dirty="0" smtClean="0"/>
              <a:t>Resultados</a:t>
            </a:r>
          </a:p>
          <a:p>
            <a:r>
              <a:rPr lang="pt-BR" dirty="0" smtClean="0"/>
              <a:t>Conclusões </a:t>
            </a:r>
          </a:p>
          <a:p>
            <a:r>
              <a:rPr lang="pt-BR" dirty="0" smtClean="0"/>
              <a:t>Sugestões</a:t>
            </a:r>
          </a:p>
          <a:p>
            <a:r>
              <a:rPr lang="pt-BR" dirty="0" smtClean="0"/>
              <a:t>Demonstração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80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Findcar</a:t>
            </a:r>
            <a:r>
              <a:rPr lang="pt-BR" b="1" dirty="0"/>
              <a:t> - Baumgarten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599290" cy="4351338"/>
          </a:xfrm>
        </p:spPr>
        <p:txBody>
          <a:bodyPr/>
          <a:lstStyle/>
          <a:p>
            <a:r>
              <a:rPr lang="pt-BR" dirty="0" err="1" smtClean="0"/>
              <a:t>WRTNode</a:t>
            </a:r>
            <a:r>
              <a:rPr lang="pt-BR" dirty="0" smtClean="0"/>
              <a:t> + Standard </a:t>
            </a:r>
            <a:r>
              <a:rPr lang="pt-BR" dirty="0" err="1" smtClean="0"/>
              <a:t>Shield</a:t>
            </a:r>
            <a:endParaRPr lang="pt-BR" dirty="0" smtClean="0"/>
          </a:p>
          <a:p>
            <a:r>
              <a:rPr lang="pt-BR" dirty="0" err="1" smtClean="0"/>
              <a:t>OpenWRT</a:t>
            </a:r>
            <a:endParaRPr lang="pt-BR" dirty="0" smtClean="0"/>
          </a:p>
          <a:p>
            <a:r>
              <a:rPr lang="pt-BR" dirty="0" smtClean="0"/>
              <a:t>Monitorar localização e realizar a captura de imagens</a:t>
            </a:r>
          </a:p>
          <a:p>
            <a:r>
              <a:rPr lang="pt-BR" dirty="0" smtClean="0"/>
              <a:t>Realizar notificações por     e-mail</a:t>
            </a:r>
          </a:p>
          <a:p>
            <a:r>
              <a:rPr lang="pt-BR" dirty="0" smtClean="0"/>
              <a:t>PHP Com MySQL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9833"/>
          <a:stretch/>
        </p:blipFill>
        <p:spPr>
          <a:xfrm>
            <a:off x="5437489" y="1959726"/>
            <a:ext cx="6647420" cy="35147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OBD-JRP - </a:t>
            </a:r>
            <a:r>
              <a:rPr lang="pt-BR" b="1" dirty="0" err="1"/>
              <a:t>Staroski</a:t>
            </a:r>
            <a:r>
              <a:rPr lang="pt-BR" b="1" dirty="0"/>
              <a:t>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766362" cy="4351338"/>
          </a:xfrm>
        </p:spPr>
        <p:txBody>
          <a:bodyPr/>
          <a:lstStyle/>
          <a:p>
            <a:r>
              <a:rPr lang="pt-BR" dirty="0" smtClean="0"/>
              <a:t>Capturar dados da porta OBD2 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3</a:t>
            </a:r>
          </a:p>
          <a:p>
            <a:r>
              <a:rPr lang="pt-BR" dirty="0" smtClean="0"/>
              <a:t>Firmware desenvolvido com Java utilizando a biblioteca </a:t>
            </a:r>
            <a:r>
              <a:rPr lang="pt-BR" dirty="0" err="1" smtClean="0"/>
              <a:t>BlueCove</a:t>
            </a:r>
            <a:endParaRPr lang="pt-BR" dirty="0" smtClean="0"/>
          </a:p>
          <a:p>
            <a:r>
              <a:rPr lang="pt-BR" dirty="0" smtClean="0"/>
              <a:t>Web com HTML, CSS e </a:t>
            </a:r>
            <a:r>
              <a:rPr lang="pt-BR" dirty="0" err="1" smtClean="0"/>
              <a:t>Javascript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88" y="1979377"/>
            <a:ext cx="4943834" cy="40438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0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Especificação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63055" y="3509963"/>
            <a:ext cx="5523986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Requisitos Funcionais e Não Funcionais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casos de uso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arquitetura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atividades para inicialização do servidor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atividades para sincronização de processos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1809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Requisitos Funcionais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Desligar e ligar o sistema operacional </a:t>
            </a:r>
          </a:p>
          <a:p>
            <a:r>
              <a:rPr lang="pt-BR" sz="3200" dirty="0" smtClean="0"/>
              <a:t>Reiniciar o sistema embarcado</a:t>
            </a:r>
          </a:p>
          <a:p>
            <a:r>
              <a:rPr lang="pt-BR" sz="3200" dirty="0" smtClean="0"/>
              <a:t>Configurar aplicação</a:t>
            </a:r>
          </a:p>
          <a:p>
            <a:r>
              <a:rPr lang="pt-BR" sz="3200" dirty="0" smtClean="0"/>
              <a:t>Disponibilizar posição geográfica, imagens do veículo e dados da porta OBD2 em tempo real</a:t>
            </a:r>
          </a:p>
          <a:p>
            <a:r>
              <a:rPr lang="pt-BR" sz="3200" dirty="0" smtClean="0"/>
              <a:t>Informar estado de execução do servidor embarcado por meio de </a:t>
            </a:r>
            <a:r>
              <a:rPr lang="pt-BR" sz="3200" dirty="0" err="1" smtClean="0"/>
              <a:t>LEDs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216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Requisitos Não Funcionais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9" y="1848772"/>
            <a:ext cx="6605373" cy="1734065"/>
          </a:xfrm>
        </p:spPr>
        <p:txBody>
          <a:bodyPr/>
          <a:lstStyle/>
          <a:p>
            <a:r>
              <a:rPr lang="pt-BR" u="sng" dirty="0" smtClean="0"/>
              <a:t>Software Embarcado:</a:t>
            </a:r>
          </a:p>
          <a:p>
            <a:pPr lvl="1"/>
            <a:r>
              <a:rPr lang="pt-BR" dirty="0" smtClean="0"/>
              <a:t>Sistema operacional </a:t>
            </a:r>
            <a:r>
              <a:rPr lang="pt-BR" dirty="0" err="1" smtClean="0"/>
              <a:t>Raspian</a:t>
            </a:r>
            <a:endParaRPr lang="pt-BR" dirty="0" smtClean="0"/>
          </a:p>
          <a:p>
            <a:pPr lvl="1"/>
            <a:r>
              <a:rPr lang="pt-BR" dirty="0" smtClean="0"/>
              <a:t>Linguagem de programação Python</a:t>
            </a:r>
          </a:p>
          <a:p>
            <a:pPr lvl="1"/>
            <a:r>
              <a:rPr lang="pt-BR" dirty="0" smtClean="0"/>
              <a:t>Servidor de aplicação </a:t>
            </a:r>
            <a:r>
              <a:rPr lang="pt-BR" dirty="0" err="1" smtClean="0"/>
              <a:t>Flask</a:t>
            </a:r>
            <a:endParaRPr lang="pt-BR" dirty="0"/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838200" y="1716345"/>
            <a:ext cx="4569941" cy="2868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 smtClean="0"/>
              <a:t>Hardware:</a:t>
            </a:r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Zero W</a:t>
            </a:r>
          </a:p>
          <a:p>
            <a:pPr lvl="1"/>
            <a:r>
              <a:rPr lang="pt-BR" dirty="0" smtClean="0"/>
              <a:t>Adaptador ELM327 Bluetooth</a:t>
            </a:r>
          </a:p>
          <a:p>
            <a:pPr lvl="1"/>
            <a:r>
              <a:rPr lang="pt-BR" dirty="0" smtClean="0"/>
              <a:t>GPS </a:t>
            </a:r>
            <a:r>
              <a:rPr lang="pt-BR" dirty="0" err="1" smtClean="0"/>
              <a:t>Ubox</a:t>
            </a:r>
            <a:r>
              <a:rPr lang="pt-BR" dirty="0" smtClean="0"/>
              <a:t> GY-GPS6MV2</a:t>
            </a:r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1.3</a:t>
            </a:r>
          </a:p>
          <a:p>
            <a:pPr lvl="1"/>
            <a:r>
              <a:rPr lang="pt-BR" dirty="0" smtClean="0"/>
              <a:t>Modem USB 3G ZTE MF626</a:t>
            </a:r>
          </a:p>
          <a:p>
            <a:pPr lvl="1"/>
            <a:r>
              <a:rPr lang="pt-BR" dirty="0" smtClean="0"/>
              <a:t>Chip da operadora TIM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095999" y="3740922"/>
            <a:ext cx="6605373" cy="168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 smtClean="0"/>
              <a:t>Aplicativo Mobile:</a:t>
            </a:r>
          </a:p>
          <a:p>
            <a:pPr lvl="1"/>
            <a:r>
              <a:rPr lang="pt-BR" dirty="0"/>
              <a:t>Linguagem de programação </a:t>
            </a:r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Banco de dados </a:t>
            </a:r>
            <a:r>
              <a:rPr lang="pt-BR" dirty="0" err="1" smtClean="0"/>
              <a:t>IndexedDB</a:t>
            </a:r>
            <a:endParaRPr lang="pt-BR" dirty="0" smtClean="0"/>
          </a:p>
          <a:p>
            <a:pPr lvl="1"/>
            <a:endParaRPr lang="pt-BR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718671"/>
            <a:ext cx="6605373" cy="168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 smtClean="0"/>
              <a:t>Simuladores:</a:t>
            </a:r>
          </a:p>
          <a:p>
            <a:pPr lvl="1"/>
            <a:r>
              <a:rPr lang="pt-BR" dirty="0" err="1" smtClean="0"/>
              <a:t>OBDSim</a:t>
            </a:r>
            <a:endParaRPr lang="pt-BR" dirty="0" smtClean="0"/>
          </a:p>
          <a:p>
            <a:pPr lvl="1"/>
            <a:r>
              <a:rPr lang="pt-BR" dirty="0" smtClean="0"/>
              <a:t>ECU </a:t>
            </a:r>
            <a:r>
              <a:rPr lang="pt-BR" dirty="0" err="1" smtClean="0"/>
              <a:t>Engine</a:t>
            </a:r>
            <a:r>
              <a:rPr lang="pt-BR" dirty="0" smtClean="0"/>
              <a:t> Pro</a:t>
            </a:r>
          </a:p>
          <a:p>
            <a:pPr lvl="1"/>
            <a:endParaRPr lang="pt-BR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0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Diagrama de caso de uso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07" y="1279889"/>
            <a:ext cx="9670385" cy="55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Diagrama de arquitetura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549" y="1330639"/>
            <a:ext cx="6010901" cy="552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41"/>
          <a:stretch/>
        </p:blipFill>
        <p:spPr>
          <a:xfrm>
            <a:off x="4083608" y="1684524"/>
            <a:ext cx="4024784" cy="517347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Diagrama de atividades para inicialização do </a:t>
            </a:r>
            <a:r>
              <a:rPr lang="pt-BR" b="1" dirty="0"/>
              <a:t>servidor </a:t>
            </a:r>
          </a:p>
        </p:txBody>
      </p:sp>
    </p:spTree>
    <p:extLst>
      <p:ext uri="{BB962C8B-B14F-4D97-AF65-F5344CB8AC3E}">
        <p14:creationId xmlns:p14="http://schemas.microsoft.com/office/powerpoint/2010/main" val="25848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Diagrama de atividades para sincronização de </a:t>
            </a:r>
            <a:r>
              <a:rPr lang="pt-BR" b="1" dirty="0" smtClean="0"/>
              <a:t>processos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366" y="1690688"/>
            <a:ext cx="255897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Implementação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32855" y="3540126"/>
            <a:ext cx="5523986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Construção do Hardware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Esquema Elétrico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Hardware Montado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Técnicas e Ferramentas Utilizadas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Simuladores De Central Automotiva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9753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Motivação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7572"/>
            <a:ext cx="10515600" cy="5160580"/>
          </a:xfrm>
        </p:spPr>
        <p:txBody>
          <a:bodyPr>
            <a:normAutofit/>
          </a:bodyPr>
          <a:lstStyle/>
          <a:p>
            <a:r>
              <a:rPr lang="pt-BR" sz="3200" dirty="0" smtClean="0"/>
              <a:t>Alto índice de furtos a veículos</a:t>
            </a:r>
          </a:p>
          <a:p>
            <a:r>
              <a:rPr lang="pt-BR" sz="3200" dirty="0" smtClean="0"/>
              <a:t>Falhas mecânicas causadas por falta de manutenção</a:t>
            </a:r>
          </a:p>
          <a:p>
            <a:r>
              <a:rPr lang="pt-BR" sz="3200" dirty="0" smtClean="0"/>
              <a:t>Integrar as soluções de </a:t>
            </a:r>
            <a:r>
              <a:rPr lang="pt-BR" sz="3200" dirty="0" err="1" smtClean="0"/>
              <a:t>Staroski</a:t>
            </a:r>
            <a:r>
              <a:rPr lang="pt-BR" sz="3200" dirty="0" smtClean="0"/>
              <a:t> (2016) e Baumgarten (2016) em uma única plataforma</a:t>
            </a:r>
          </a:p>
          <a:p>
            <a:r>
              <a:rPr lang="pt-BR" sz="3200" dirty="0" smtClean="0"/>
              <a:t>Explorar os recursos de uma nova placa</a:t>
            </a:r>
          </a:p>
          <a:p>
            <a:r>
              <a:rPr lang="pt-BR" sz="3200" dirty="0" smtClean="0"/>
              <a:t>Principais interesses de aprendizado:</a:t>
            </a:r>
          </a:p>
          <a:p>
            <a:pPr lvl="1"/>
            <a:r>
              <a:rPr lang="pt-BR" sz="2800" dirty="0" smtClean="0"/>
              <a:t>Linguagem de programação Python</a:t>
            </a:r>
          </a:p>
          <a:p>
            <a:pPr lvl="1"/>
            <a:r>
              <a:rPr lang="pt-BR" sz="2800" dirty="0" smtClean="0"/>
              <a:t>Internet da Coisas (</a:t>
            </a:r>
            <a:r>
              <a:rPr lang="pt-BR" sz="2800" dirty="0" err="1" smtClean="0"/>
              <a:t>IoT</a:t>
            </a:r>
            <a:r>
              <a:rPr lang="pt-BR" sz="2800" dirty="0" smtClean="0"/>
              <a:t>)</a:t>
            </a:r>
          </a:p>
          <a:p>
            <a:pPr lvl="1"/>
            <a:r>
              <a:rPr lang="pt-BR" sz="2800" dirty="0" smtClean="0"/>
              <a:t>Hardware</a:t>
            </a:r>
          </a:p>
          <a:p>
            <a:pPr lvl="1"/>
            <a:r>
              <a:rPr lang="pt-BR" sz="2800" dirty="0" smtClean="0"/>
              <a:t>Redes</a:t>
            </a:r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693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Construção do Hardware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Zero W</a:t>
            </a:r>
          </a:p>
          <a:p>
            <a:r>
              <a:rPr lang="pt-BR" dirty="0"/>
              <a:t>Adaptador ELM327 Bluetooth</a:t>
            </a:r>
          </a:p>
          <a:p>
            <a:r>
              <a:rPr lang="pt-BR" dirty="0"/>
              <a:t>GPS </a:t>
            </a:r>
            <a:r>
              <a:rPr lang="pt-BR" dirty="0" err="1"/>
              <a:t>Ubox</a:t>
            </a:r>
            <a:r>
              <a:rPr lang="pt-BR" dirty="0"/>
              <a:t> GY-GPS6MV2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</a:t>
            </a:r>
            <a:r>
              <a:rPr lang="pt-BR" dirty="0" err="1"/>
              <a:t>Camera</a:t>
            </a:r>
            <a:r>
              <a:rPr lang="pt-BR" dirty="0"/>
              <a:t> 1.3</a:t>
            </a:r>
          </a:p>
          <a:p>
            <a:r>
              <a:rPr lang="pt-BR" dirty="0"/>
              <a:t>Modem USB 3G ZTE MF626</a:t>
            </a:r>
          </a:p>
          <a:p>
            <a:r>
              <a:rPr lang="pt-BR" dirty="0" err="1" smtClean="0"/>
              <a:t>LEDs</a:t>
            </a:r>
            <a:endParaRPr lang="pt-BR" dirty="0" smtClean="0"/>
          </a:p>
          <a:p>
            <a:r>
              <a:rPr lang="pt-BR" dirty="0" smtClean="0"/>
              <a:t>Botões Switch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76" y="3581003"/>
            <a:ext cx="5767824" cy="3175544"/>
          </a:xfrm>
          <a:prstGeom prst="rect">
            <a:avLst/>
          </a:prstGeom>
        </p:spPr>
      </p:pic>
      <p:pic>
        <p:nvPicPr>
          <p:cNvPr id="1027" name="Imagem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5" y="0"/>
            <a:ext cx="1454150" cy="144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m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72" y="4540345"/>
            <a:ext cx="2423504" cy="221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r="24183"/>
          <a:stretch/>
        </p:blipFill>
        <p:spPr bwMode="auto">
          <a:xfrm>
            <a:off x="9800213" y="1250501"/>
            <a:ext cx="914400" cy="219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Imagem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4" y="1363522"/>
            <a:ext cx="1896348" cy="190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3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Esquema Elétrico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44" y="1224887"/>
            <a:ext cx="7910512" cy="56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9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Montado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690688"/>
            <a:ext cx="8629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Técnicas e Ferramentas </a:t>
            </a:r>
            <a:r>
              <a:rPr lang="pt-BR" b="1" dirty="0" smtClean="0"/>
              <a:t>Utilizadas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Sistema Embarcado</a:t>
            </a:r>
          </a:p>
          <a:p>
            <a:pPr lvl="1"/>
            <a:r>
              <a:rPr lang="pt-BR" dirty="0" smtClean="0"/>
              <a:t>Python 2.7</a:t>
            </a:r>
          </a:p>
          <a:p>
            <a:pPr lvl="1"/>
            <a:r>
              <a:rPr lang="pt-BR" dirty="0" err="1" smtClean="0"/>
              <a:t>Flask</a:t>
            </a:r>
            <a:endParaRPr lang="pt-BR" dirty="0" smtClean="0"/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python-obd</a:t>
            </a:r>
            <a:endParaRPr lang="pt-BR" dirty="0" smtClean="0"/>
          </a:p>
          <a:p>
            <a:pPr lvl="2"/>
            <a:r>
              <a:rPr lang="pt-BR" dirty="0" err="1" smtClean="0"/>
              <a:t>flask</a:t>
            </a:r>
            <a:r>
              <a:rPr lang="pt-BR" dirty="0" smtClean="0"/>
              <a:t>-</a:t>
            </a:r>
            <a:r>
              <a:rPr lang="pt-BR" dirty="0" err="1" smtClean="0"/>
              <a:t>video</a:t>
            </a:r>
            <a:r>
              <a:rPr lang="pt-BR" dirty="0" smtClean="0"/>
              <a:t>-streaming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6896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Aplicativo Mobile</a:t>
            </a:r>
          </a:p>
          <a:p>
            <a:pPr lvl="1"/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AngularJS</a:t>
            </a:r>
            <a:endParaRPr lang="pt-BR" dirty="0" smtClean="0"/>
          </a:p>
          <a:p>
            <a:pPr lvl="2"/>
            <a:r>
              <a:rPr lang="pt-BR" dirty="0" err="1" smtClean="0"/>
              <a:t>AgmCoreModule</a:t>
            </a:r>
            <a:endParaRPr lang="pt-BR" dirty="0" smtClean="0"/>
          </a:p>
          <a:p>
            <a:pPr lvl="2"/>
            <a:r>
              <a:rPr lang="pt-BR" dirty="0" err="1" smtClean="0"/>
              <a:t>IonicStorage</a:t>
            </a:r>
            <a:endParaRPr lang="pt-BR" dirty="0" smtClean="0"/>
          </a:p>
          <a:p>
            <a:pPr lvl="2"/>
            <a:r>
              <a:rPr lang="pt-BR" dirty="0" err="1" smtClean="0"/>
              <a:t>GaugesModule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41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Simuladores De Central Automotiva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1" y="1825298"/>
            <a:ext cx="5772148" cy="35754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699" y="1825298"/>
            <a:ext cx="5397500" cy="475937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596702" y="1456066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OBDSim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80619" y="1456066"/>
            <a:ext cx="2415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ECU </a:t>
            </a:r>
            <a:r>
              <a:rPr lang="pt-BR" sz="2800" dirty="0" err="1" smtClean="0"/>
              <a:t>Engine</a:t>
            </a:r>
            <a:r>
              <a:rPr lang="pt-BR" sz="2800" dirty="0" smtClean="0"/>
              <a:t> Pro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90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Operacionalidade da Implementaç</a:t>
            </a:r>
            <a:r>
              <a:rPr lang="pt-BR" b="1" dirty="0" smtClean="0"/>
              <a:t>ão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77927" y="3509963"/>
            <a:ext cx="2236145" cy="731837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Hardware Instalado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Aplicativo Mobile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0744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Instalado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404362"/>
            <a:ext cx="9093200" cy="5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Aplicativo Mobile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28" y="1221127"/>
            <a:ext cx="3791743" cy="56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Análise dos Resultados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87377" y="3509963"/>
            <a:ext cx="3417245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Modems 3G/4G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Operadoras De Telefonia Móvel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Testes Em Veículos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Experimentos De Falhas DTC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Comparação Dos Trabalhos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5088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pt-BR" b="1" dirty="0"/>
              <a:t>Modems </a:t>
            </a:r>
            <a:r>
              <a:rPr lang="pt-BR" b="1" dirty="0" smtClean="0"/>
              <a:t>3G/4G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642100" cy="4351338"/>
          </a:xfrm>
        </p:spPr>
        <p:txBody>
          <a:bodyPr/>
          <a:lstStyle/>
          <a:p>
            <a:r>
              <a:rPr lang="pt-BR" dirty="0" smtClean="0"/>
              <a:t>Modem </a:t>
            </a:r>
            <a:r>
              <a:rPr lang="pt-BR" dirty="0"/>
              <a:t>USB 3G/4G </a:t>
            </a:r>
            <a:r>
              <a:rPr lang="pt-BR" dirty="0" err="1"/>
              <a:t>Huawei</a:t>
            </a:r>
            <a:r>
              <a:rPr lang="pt-BR" dirty="0"/>
              <a:t> E3272 </a:t>
            </a:r>
            <a:r>
              <a:rPr lang="pt-BR" dirty="0" err="1" smtClean="0"/>
              <a:t>Hilink</a:t>
            </a:r>
            <a:endParaRPr lang="pt-BR" dirty="0" smtClean="0"/>
          </a:p>
          <a:p>
            <a:pPr lvl="1"/>
            <a:r>
              <a:rPr lang="pt-BR" dirty="0" smtClean="0"/>
              <a:t>Não é possível desabilitar o DHCP</a:t>
            </a:r>
          </a:p>
          <a:p>
            <a:pPr lvl="1"/>
            <a:r>
              <a:rPr lang="pt-BR" dirty="0" smtClean="0"/>
              <a:t>Não possui a função Virtual Server </a:t>
            </a:r>
          </a:p>
          <a:p>
            <a:pPr lvl="1"/>
            <a:r>
              <a:rPr lang="pt-BR" dirty="0" smtClean="0"/>
              <a:t>Cria uma conexão Ethernet automaticamente não permitindo controle à conexão</a:t>
            </a:r>
          </a:p>
          <a:p>
            <a:pPr lvl="1"/>
            <a:r>
              <a:rPr lang="pt-BR" dirty="0" smtClean="0"/>
              <a:t>Acesso ao servidor remoto por meio de um serviço de proxy reverso</a:t>
            </a:r>
          </a:p>
          <a:p>
            <a:r>
              <a:rPr lang="pt-BR" dirty="0" smtClean="0"/>
              <a:t>Modem </a:t>
            </a:r>
            <a:r>
              <a:rPr lang="pt-BR" dirty="0"/>
              <a:t>USB 3G ZTE </a:t>
            </a:r>
            <a:r>
              <a:rPr lang="pt-BR" dirty="0" smtClean="0"/>
              <a:t>MF626</a:t>
            </a:r>
          </a:p>
          <a:p>
            <a:pPr lvl="1"/>
            <a:r>
              <a:rPr lang="pt-BR" dirty="0" smtClean="0"/>
              <a:t>Cria uma conexão direta com a operadora por meio de PPP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05" y="2452688"/>
            <a:ext cx="4967595" cy="232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2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 Geral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Construir </a:t>
            </a:r>
            <a:r>
              <a:rPr lang="pt-BR" sz="3600" dirty="0"/>
              <a:t>uma aplicação que abrange desenvolver um </a:t>
            </a:r>
            <a:r>
              <a:rPr lang="pt-BR" sz="3600" b="1" dirty="0"/>
              <a:t>software </a:t>
            </a:r>
            <a:r>
              <a:rPr lang="pt-BR" sz="3600" b="1" dirty="0" smtClean="0"/>
              <a:t>embarcado </a:t>
            </a:r>
            <a:r>
              <a:rPr lang="pt-BR" sz="3600" dirty="0" smtClean="0"/>
              <a:t>e um </a:t>
            </a:r>
            <a:r>
              <a:rPr lang="pt-BR" sz="3600" b="1" dirty="0"/>
              <a:t>aplicativo </a:t>
            </a:r>
            <a:r>
              <a:rPr lang="pt-BR" sz="3600" b="1" i="1" dirty="0" smtClean="0"/>
              <a:t>mobile</a:t>
            </a:r>
            <a:r>
              <a:rPr lang="pt-BR" sz="3600" i="1" dirty="0" smtClean="0"/>
              <a:t>.</a:t>
            </a:r>
          </a:p>
          <a:p>
            <a:pPr marL="0" indent="0">
              <a:buNone/>
            </a:pPr>
            <a:r>
              <a:rPr lang="pt-BR" sz="3600" u="sng" dirty="0" smtClean="0"/>
              <a:t>Software Embarcado</a:t>
            </a:r>
            <a:r>
              <a:rPr lang="pt-BR" sz="3600" dirty="0" smtClean="0"/>
              <a:t>:</a:t>
            </a:r>
            <a:r>
              <a:rPr lang="pt-BR" sz="3600" b="1" dirty="0" smtClean="0"/>
              <a:t> </a:t>
            </a:r>
            <a:r>
              <a:rPr lang="pt-BR" sz="3600" dirty="0" smtClean="0"/>
              <a:t>coletar </a:t>
            </a:r>
            <a:r>
              <a:rPr lang="pt-BR" sz="3600" dirty="0"/>
              <a:t>a posição geográfica, imagens </a:t>
            </a:r>
            <a:r>
              <a:rPr lang="pt-BR" sz="3600" dirty="0" smtClean="0"/>
              <a:t>e </a:t>
            </a:r>
            <a:r>
              <a:rPr lang="pt-BR" sz="3600" dirty="0"/>
              <a:t>dados da porta OBD de um </a:t>
            </a:r>
            <a:r>
              <a:rPr lang="pt-BR" sz="3600" dirty="0" smtClean="0"/>
              <a:t>automóvel.</a:t>
            </a:r>
          </a:p>
          <a:p>
            <a:pPr marL="0" indent="0">
              <a:buNone/>
            </a:pPr>
            <a:r>
              <a:rPr lang="pt-BR" sz="3600" u="sng" dirty="0" smtClean="0"/>
              <a:t>Aplicativo </a:t>
            </a:r>
            <a:r>
              <a:rPr lang="pt-BR" sz="3600" i="1" u="sng" dirty="0" smtClean="0"/>
              <a:t>Mobile</a:t>
            </a:r>
            <a:r>
              <a:rPr lang="pt-BR" sz="3600" i="1" dirty="0" smtClean="0"/>
              <a:t>:</a:t>
            </a:r>
            <a:r>
              <a:rPr lang="pt-BR" sz="3600" dirty="0" smtClean="0"/>
              <a:t> capturar e disponibilizar </a:t>
            </a:r>
            <a:r>
              <a:rPr lang="pt-BR" sz="3600" dirty="0"/>
              <a:t>as informações desse software embarcado</a:t>
            </a:r>
            <a:r>
              <a:rPr lang="pt-BR" sz="3600" dirty="0" smtClean="0"/>
              <a:t>.</a:t>
            </a:r>
            <a:endParaRPr lang="pt-BR" sz="3600" dirty="0"/>
          </a:p>
          <a:p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11159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Operadoras de Telefonia Móvel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159258"/>
              </p:ext>
            </p:extLst>
          </p:nvPr>
        </p:nvGraphicFramePr>
        <p:xfrm>
          <a:off x="838200" y="1601788"/>
          <a:ext cx="10515600" cy="176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03334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903108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473272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5031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OI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VIVO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CLARO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TIM</a:t>
                      </a:r>
                      <a:endParaRPr lang="pt-BR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</a:t>
                      </a:r>
                      <a:r>
                        <a:rPr lang="pt-BR" sz="2400" baseline="0" dirty="0" smtClean="0"/>
                        <a:t> foi testada por problemas no chip adquirido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 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 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51624"/>
                  </a:ext>
                </a:extLst>
              </a:tr>
            </a:tbl>
          </a:graphicData>
        </a:graphic>
      </p:graphicFrame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3572828"/>
            <a:ext cx="10515600" cy="319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Planos Pré-pago</a:t>
            </a:r>
          </a:p>
          <a:p>
            <a:r>
              <a:rPr lang="pt-BR" dirty="0" smtClean="0"/>
              <a:t>Testes de velocidade:</a:t>
            </a:r>
          </a:p>
          <a:p>
            <a:pPr lvl="1"/>
            <a:r>
              <a:rPr lang="pt-BR" dirty="0" err="1" smtClean="0"/>
              <a:t>Speedtest</a:t>
            </a:r>
            <a:r>
              <a:rPr lang="pt-BR" dirty="0" smtClean="0"/>
              <a:t>: </a:t>
            </a:r>
          </a:p>
          <a:p>
            <a:pPr lvl="2"/>
            <a:r>
              <a:rPr lang="pt-BR" dirty="0" err="1" smtClean="0"/>
              <a:t>Ping</a:t>
            </a:r>
            <a:r>
              <a:rPr lang="pt-BR" dirty="0" smtClean="0"/>
              <a:t>: 89 </a:t>
            </a:r>
            <a:r>
              <a:rPr lang="pt-BR" dirty="0" err="1" smtClean="0"/>
              <a:t>ms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Download: 2,96 Mbps </a:t>
            </a:r>
          </a:p>
          <a:p>
            <a:pPr lvl="2"/>
            <a:r>
              <a:rPr lang="pt-BR" dirty="0" smtClean="0"/>
              <a:t>Upload: 0,49 Mbps</a:t>
            </a:r>
          </a:p>
          <a:p>
            <a:pPr lvl="1"/>
            <a:r>
              <a:rPr lang="pt-BR" dirty="0" smtClean="0"/>
              <a:t>Fast.net</a:t>
            </a:r>
          </a:p>
          <a:p>
            <a:pPr lvl="2"/>
            <a:r>
              <a:rPr lang="pt-BR" dirty="0" smtClean="0"/>
              <a:t>Download: 2,3 Mbps</a:t>
            </a:r>
          </a:p>
          <a:p>
            <a:pPr lvl="2"/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5868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Testes Em Veículos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2740025"/>
            <a:ext cx="10963275" cy="3571875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sz="3200" dirty="0" smtClean="0"/>
              <a:t>Desligar e ligar o sistema operacional</a:t>
            </a:r>
          </a:p>
        </p:txBody>
      </p:sp>
    </p:spTree>
    <p:extLst>
      <p:ext uri="{BB962C8B-B14F-4D97-AF65-F5344CB8AC3E}">
        <p14:creationId xmlns:p14="http://schemas.microsoft.com/office/powerpoint/2010/main" val="29835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50875"/>
          </a:xfrm>
        </p:spPr>
        <p:txBody>
          <a:bodyPr/>
          <a:lstStyle/>
          <a:p>
            <a:r>
              <a:rPr lang="pt-BR" dirty="0" smtClean="0"/>
              <a:t>Recuperar códigos DTC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1563"/>
            <a:ext cx="6762750" cy="414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2808288"/>
            <a:ext cx="4200525" cy="320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45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112"/>
            <a:ext cx="3190875" cy="466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512"/>
            <a:ext cx="4867275" cy="1704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650875"/>
          </a:xfrm>
        </p:spPr>
        <p:txBody>
          <a:bodyPr/>
          <a:lstStyle/>
          <a:p>
            <a:r>
              <a:rPr lang="pt-BR" dirty="0" smtClean="0"/>
              <a:t>Tela do Aplicativo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900738" y="1690687"/>
            <a:ext cx="52578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Notificações Recebidas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405311"/>
            <a:ext cx="4867275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4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Comparação Dos </a:t>
            </a:r>
            <a:r>
              <a:rPr lang="pt-BR" b="1" dirty="0" smtClean="0"/>
              <a:t>Trabalhos</a:t>
            </a:r>
            <a:br>
              <a:rPr lang="pt-BR" b="1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30802"/>
            <a:ext cx="8839200" cy="582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Conclusões e Sugestões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8948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Conclusões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utilizadas atenderam as necessidades da aplicação</a:t>
            </a:r>
          </a:p>
          <a:p>
            <a:r>
              <a:rPr lang="pt-BR" dirty="0" smtClean="0"/>
              <a:t>Biblioteca </a:t>
            </a:r>
            <a:r>
              <a:rPr lang="pt-BR" dirty="0" err="1" smtClean="0"/>
              <a:t>python-obd</a:t>
            </a:r>
            <a:r>
              <a:rPr lang="pt-BR" dirty="0" smtClean="0"/>
              <a:t> facilitou a implementação dos sensores e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 smtClean="0"/>
              <a:t>Placa </a:t>
            </a:r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Zero W disponibiliza:</a:t>
            </a:r>
          </a:p>
          <a:p>
            <a:pPr lvl="1"/>
            <a:r>
              <a:rPr lang="pt-BR" dirty="0" smtClean="0"/>
              <a:t>Recursos necessários para o projeto</a:t>
            </a:r>
          </a:p>
          <a:p>
            <a:pPr lvl="1"/>
            <a:r>
              <a:rPr lang="pt-BR" dirty="0" smtClean="0"/>
              <a:t>Economicamente acessível</a:t>
            </a:r>
          </a:p>
          <a:p>
            <a:pPr lvl="1"/>
            <a:r>
              <a:rPr lang="pt-BR" dirty="0" smtClean="0"/>
              <a:t>Baixo consumo energético</a:t>
            </a:r>
          </a:p>
          <a:p>
            <a:r>
              <a:rPr lang="pt-BR" dirty="0" smtClean="0"/>
              <a:t>Importante por viabilizar uma forma de acesso ao veículo através da Internet</a:t>
            </a:r>
          </a:p>
          <a:p>
            <a:r>
              <a:rPr lang="pt-BR" dirty="0"/>
              <a:t>Objetivos do trabalho foram </a:t>
            </a:r>
            <a:r>
              <a:rPr lang="pt-BR" dirty="0" smtClean="0"/>
              <a:t>alcançados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590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Sugestões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 smtClean="0"/>
              <a:t>Utilizar a distância entre o veículo e smartphone para notificar possíveis furtos</a:t>
            </a:r>
          </a:p>
          <a:p>
            <a:r>
              <a:rPr lang="pt-BR" dirty="0" smtClean="0"/>
              <a:t>Alterar a potência do motor por meio do modo de diagnóstico 0x08</a:t>
            </a:r>
          </a:p>
          <a:p>
            <a:r>
              <a:rPr lang="pt-BR" dirty="0" smtClean="0"/>
              <a:t>Cortar o combustível no caso de furto</a:t>
            </a:r>
          </a:p>
          <a:p>
            <a:r>
              <a:rPr lang="pt-BR" dirty="0" smtClean="0"/>
              <a:t>Utilizar o módulo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Noir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para imagens noturnas</a:t>
            </a:r>
          </a:p>
          <a:p>
            <a:r>
              <a:rPr lang="pt-BR" dirty="0" smtClean="0"/>
              <a:t>Triangulação GSM como segunda opção de rastreamento GPS</a:t>
            </a:r>
          </a:p>
          <a:p>
            <a:r>
              <a:rPr lang="pt-BR" dirty="0" smtClean="0"/>
              <a:t>Fazer uso de Inteligência Artificial para detectar manutenções e avarias</a:t>
            </a:r>
          </a:p>
          <a:p>
            <a:r>
              <a:rPr lang="pt-BR" dirty="0" smtClean="0"/>
              <a:t>Expandir a aplicação para atender veículos pesados como caminhões e ônibus pelo padrão </a:t>
            </a:r>
            <a:r>
              <a:rPr lang="pt-BR" dirty="0" err="1" smtClean="0"/>
              <a:t>Fleet</a:t>
            </a:r>
            <a:r>
              <a:rPr lang="pt-BR" dirty="0" smtClean="0"/>
              <a:t> Management System (FMS)</a:t>
            </a:r>
          </a:p>
        </p:txBody>
      </p:sp>
    </p:spTree>
    <p:extLst>
      <p:ext uri="{BB962C8B-B14F-4D97-AF65-F5344CB8AC3E}">
        <p14:creationId xmlns:p14="http://schemas.microsoft.com/office/powerpoint/2010/main" val="23951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Demonstração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0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 Específicos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pt-BR" sz="3500" dirty="0" smtClean="0"/>
              <a:t>Integrar </a:t>
            </a:r>
            <a:r>
              <a:rPr lang="pt-BR" sz="3500" dirty="0"/>
              <a:t>a placa </a:t>
            </a:r>
            <a:r>
              <a:rPr lang="pt-BR" sz="3500" dirty="0" err="1"/>
              <a:t>Raspberry</a:t>
            </a:r>
            <a:r>
              <a:rPr lang="pt-BR" sz="3500" dirty="0"/>
              <a:t> </a:t>
            </a:r>
            <a:r>
              <a:rPr lang="pt-BR" sz="3500" dirty="0" err="1"/>
              <a:t>Pi</a:t>
            </a:r>
            <a:r>
              <a:rPr lang="pt-BR" sz="3500" dirty="0"/>
              <a:t> Zero W com um módulo Global </a:t>
            </a:r>
            <a:r>
              <a:rPr lang="pt-BR" sz="3500" dirty="0" err="1"/>
              <a:t>Positioning</a:t>
            </a:r>
            <a:r>
              <a:rPr lang="pt-BR" sz="3500" dirty="0"/>
              <a:t> System (GPS), um adaptador ELM327 Bluetooth e uma </a:t>
            </a:r>
            <a:r>
              <a:rPr lang="pt-BR" sz="3500" dirty="0" smtClean="0"/>
              <a:t>câmera</a:t>
            </a:r>
          </a:p>
          <a:p>
            <a:r>
              <a:rPr lang="pt-BR" sz="3500" dirty="0" smtClean="0"/>
              <a:t>Desenvolver </a:t>
            </a:r>
            <a:r>
              <a:rPr lang="pt-BR" sz="3500" dirty="0"/>
              <a:t>um software embarcado no qual será possível verificar a localização atual do veículo, as últimas localizações, capturar imagens e disponibilizar informações da porta </a:t>
            </a:r>
            <a:r>
              <a:rPr lang="pt-BR" sz="3500" dirty="0" smtClean="0"/>
              <a:t>OBD</a:t>
            </a:r>
          </a:p>
          <a:p>
            <a:pPr lvl="0"/>
            <a:r>
              <a:rPr lang="pt-BR" sz="3500" dirty="0" smtClean="0"/>
              <a:t>Desenvolver </a:t>
            </a:r>
            <a:r>
              <a:rPr lang="pt-BR" sz="3500" dirty="0"/>
              <a:t>um aplicativo </a:t>
            </a:r>
            <a:r>
              <a:rPr lang="pt-BR" sz="3500" i="1" dirty="0"/>
              <a:t>mobile</a:t>
            </a:r>
            <a:r>
              <a:rPr lang="pt-BR" sz="3500" dirty="0"/>
              <a:t> para consultar as informações disponíveis pelo software </a:t>
            </a:r>
            <a:r>
              <a:rPr lang="pt-BR" sz="3500" dirty="0" smtClean="0"/>
              <a:t>embarcado</a:t>
            </a:r>
          </a:p>
          <a:p>
            <a:r>
              <a:rPr lang="pt-BR" sz="3500" dirty="0" smtClean="0"/>
              <a:t>Notificar </a:t>
            </a:r>
            <a:r>
              <a:rPr lang="pt-BR" sz="3500" dirty="0"/>
              <a:t>o usuário sobre falhas no motor retornadas pela porta </a:t>
            </a:r>
            <a:r>
              <a:rPr lang="pt-BR" sz="3500" dirty="0" smtClean="0"/>
              <a:t>OBD</a:t>
            </a:r>
            <a:endParaRPr lang="pt-BR" sz="35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66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Fundamentação Teórica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40593" y="3725606"/>
            <a:ext cx="3110814" cy="1655762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Internet das Coisas (</a:t>
            </a:r>
            <a:r>
              <a:rPr lang="pt-BR" dirty="0" err="1" smtClean="0"/>
              <a:t>IoT</a:t>
            </a:r>
            <a:r>
              <a:rPr lang="pt-BR" dirty="0" smtClean="0"/>
              <a:t>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err="1" smtClean="0"/>
              <a:t>OnBoard</a:t>
            </a:r>
            <a:r>
              <a:rPr lang="pt-BR" dirty="0" smtClean="0"/>
              <a:t> </a:t>
            </a:r>
            <a:r>
              <a:rPr lang="pt-BR" dirty="0" err="1" smtClean="0"/>
              <a:t>Diagnostic</a:t>
            </a:r>
            <a:r>
              <a:rPr lang="pt-BR" dirty="0" smtClean="0"/>
              <a:t> (OBD)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Trabalhos Correlatos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Ferramentas Atuais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6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Internet das Coisas (</a:t>
            </a:r>
            <a:r>
              <a:rPr lang="pt-BR" b="1" dirty="0" err="1" smtClean="0"/>
              <a:t>IoT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Termo difundido por Kevin Aston do MIT em 1999</a:t>
            </a:r>
          </a:p>
          <a:p>
            <a:r>
              <a:rPr lang="pt-BR" dirty="0" smtClean="0"/>
              <a:t>Controlar objetos remotamente</a:t>
            </a:r>
          </a:p>
          <a:p>
            <a:r>
              <a:rPr lang="pt-BR" dirty="0" smtClean="0"/>
              <a:t>Surgiu com a convergência de tecnologias:</a:t>
            </a:r>
          </a:p>
          <a:p>
            <a:pPr lvl="1"/>
            <a:r>
              <a:rPr lang="pt-BR" dirty="0" smtClean="0"/>
              <a:t>Redes sem fio</a:t>
            </a:r>
          </a:p>
          <a:p>
            <a:pPr lvl="1"/>
            <a:r>
              <a:rPr lang="pt-BR" dirty="0" smtClean="0"/>
              <a:t>Sistemas embarcados</a:t>
            </a:r>
            <a:endParaRPr lang="pt-BR" dirty="0"/>
          </a:p>
          <a:p>
            <a:r>
              <a:rPr lang="pt-BR" dirty="0" smtClean="0"/>
              <a:t>Principais componentes:</a:t>
            </a:r>
          </a:p>
          <a:p>
            <a:pPr lvl="1"/>
            <a:r>
              <a:rPr lang="pt-BR" dirty="0" smtClean="0"/>
              <a:t>As coisas (celulares, sensores, atuadores, computadores)</a:t>
            </a:r>
          </a:p>
          <a:p>
            <a:pPr lvl="1"/>
            <a:r>
              <a:rPr lang="pt-BR" dirty="0" smtClean="0"/>
              <a:t>Redes de comunicação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OnBoard</a:t>
            </a:r>
            <a:r>
              <a:rPr lang="pt-BR" b="1" dirty="0" smtClean="0"/>
              <a:t> </a:t>
            </a:r>
            <a:r>
              <a:rPr lang="pt-BR" b="1" dirty="0" err="1" smtClean="0"/>
              <a:t>Diagnostic</a:t>
            </a:r>
            <a:r>
              <a:rPr lang="pt-BR" b="1" dirty="0" smtClean="0"/>
              <a:t> (OBD)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451389" cy="4351338"/>
          </a:xfrm>
        </p:spPr>
        <p:txBody>
          <a:bodyPr/>
          <a:lstStyle/>
          <a:p>
            <a:r>
              <a:rPr lang="pt-BR" dirty="0" smtClean="0"/>
              <a:t>Disponível na maioria dos veículos</a:t>
            </a:r>
          </a:p>
          <a:p>
            <a:r>
              <a:rPr lang="pt-BR" dirty="0" smtClean="0"/>
              <a:t>Obrigatório na Europa e Estados Unidos a partir de 1996</a:t>
            </a:r>
          </a:p>
          <a:p>
            <a:r>
              <a:rPr lang="pt-BR" dirty="0" smtClean="0"/>
              <a:t>No Brasil em 2010</a:t>
            </a:r>
          </a:p>
          <a:p>
            <a:r>
              <a:rPr lang="pt-BR" dirty="0" smtClean="0"/>
              <a:t>Unidade de Controle Eletrônico (ECU)</a:t>
            </a:r>
          </a:p>
          <a:p>
            <a:r>
              <a:rPr lang="pt-BR" dirty="0" smtClean="0"/>
              <a:t>Luz de Mal Funcionamento (MIL)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5" y="1556952"/>
            <a:ext cx="5935111" cy="39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OBD1</a:t>
            </a:r>
            <a:endParaRPr lang="pt-BR" b="1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825625"/>
            <a:ext cx="6316362" cy="4351338"/>
          </a:xfrm>
        </p:spPr>
        <p:txBody>
          <a:bodyPr/>
          <a:lstStyle/>
          <a:p>
            <a:r>
              <a:rPr lang="pt-BR" dirty="0" smtClean="0"/>
              <a:t>Falta de padronização entre os veículos</a:t>
            </a:r>
          </a:p>
          <a:p>
            <a:r>
              <a:rPr lang="pt-BR" dirty="0" smtClean="0"/>
              <a:t>Itens de diagnóstico</a:t>
            </a:r>
          </a:p>
          <a:p>
            <a:pPr lvl="1"/>
            <a:r>
              <a:rPr lang="pt-BR" dirty="0" smtClean="0"/>
              <a:t>Sensor de oxigênio</a:t>
            </a:r>
          </a:p>
          <a:p>
            <a:pPr lvl="1"/>
            <a:r>
              <a:rPr lang="pt-BR" smtClean="0"/>
              <a:t>Sistemas </a:t>
            </a:r>
            <a:r>
              <a:rPr lang="pt-BR" dirty="0" smtClean="0"/>
              <a:t>de combustível</a:t>
            </a:r>
            <a:r>
              <a:rPr lang="pt-BR" dirty="0"/>
              <a:t> </a:t>
            </a:r>
            <a:r>
              <a:rPr lang="pt-BR" dirty="0" smtClean="0"/>
              <a:t>e eletrônico</a:t>
            </a:r>
          </a:p>
          <a:p>
            <a:pPr lvl="1"/>
            <a:r>
              <a:rPr lang="pt-BR" dirty="0" smtClean="0"/>
              <a:t>Componentes eletrônicos</a:t>
            </a:r>
          </a:p>
          <a:p>
            <a:pPr lvl="1"/>
            <a:r>
              <a:rPr lang="pt-BR" dirty="0" smtClean="0"/>
              <a:t>Códigos de erro</a:t>
            </a:r>
          </a:p>
          <a:p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56" y="1588764"/>
            <a:ext cx="4182844" cy="4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7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2493</TotalTime>
  <Words>1717</Words>
  <Application>Microsoft Office PowerPoint</Application>
  <PresentationFormat>Widescreen</PresentationFormat>
  <Paragraphs>378</Paragraphs>
  <Slides>48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Wingdings</vt:lpstr>
      <vt:lpstr>Tema do Office</vt:lpstr>
      <vt:lpstr>APLICAÇÃO PARA MONITORAMENTO VEICULAR EM TEMPO REAL</vt:lpstr>
      <vt:lpstr>Roteiro</vt:lpstr>
      <vt:lpstr>Motivação</vt:lpstr>
      <vt:lpstr>Objetivo Geral</vt:lpstr>
      <vt:lpstr>Objetivos Específicos</vt:lpstr>
      <vt:lpstr>Fundamentação Teórica</vt:lpstr>
      <vt:lpstr>Internet das Coisas (IoT)</vt:lpstr>
      <vt:lpstr>OnBoard Diagnostic (OBD)</vt:lpstr>
      <vt:lpstr>OBD1</vt:lpstr>
      <vt:lpstr>OBD2</vt:lpstr>
      <vt:lpstr>Adaptadores ELM327</vt:lpstr>
      <vt:lpstr>Adaptadores ELM327</vt:lpstr>
      <vt:lpstr>Protocolos de Comunicação</vt:lpstr>
      <vt:lpstr>Serviços de Diagnóstico</vt:lpstr>
      <vt:lpstr>Diagnostic Trouble Code (DTC)</vt:lpstr>
      <vt:lpstr>Raspberry Pi</vt:lpstr>
      <vt:lpstr>Trabalhos Correlatos e Ferramentas Atuais</vt:lpstr>
      <vt:lpstr>Gestão de Frota de Veículos – Pacheco (2016)</vt:lpstr>
      <vt:lpstr>Localização de veículos - Pina (2015)</vt:lpstr>
      <vt:lpstr>Findcar - Baumgarten (2016)</vt:lpstr>
      <vt:lpstr>OBD-JRP - Staroski (2016)</vt:lpstr>
      <vt:lpstr>Especificação</vt:lpstr>
      <vt:lpstr>Requisitos Funcionais</vt:lpstr>
      <vt:lpstr>Requisitos Não Funcionais</vt:lpstr>
      <vt:lpstr>Diagrama de caso de uso</vt:lpstr>
      <vt:lpstr>Diagrama de arquitetura</vt:lpstr>
      <vt:lpstr>Diagrama de atividades para inicialização do servidor </vt:lpstr>
      <vt:lpstr>Diagrama de atividades para sincronização de processos</vt:lpstr>
      <vt:lpstr>Implementação</vt:lpstr>
      <vt:lpstr>Construção do Hardware</vt:lpstr>
      <vt:lpstr>Esquema Elétrico</vt:lpstr>
      <vt:lpstr>Hardware Montado</vt:lpstr>
      <vt:lpstr>Técnicas e Ferramentas Utilizadas</vt:lpstr>
      <vt:lpstr>Simuladores De Central Automotiva</vt:lpstr>
      <vt:lpstr>Operacionalidade da Implementação</vt:lpstr>
      <vt:lpstr>Hardware Instalado</vt:lpstr>
      <vt:lpstr>Aplicativo Mobile</vt:lpstr>
      <vt:lpstr>Análise dos Resultados</vt:lpstr>
      <vt:lpstr>Modems 3G/4G</vt:lpstr>
      <vt:lpstr>Operadoras de Telefonia Móvel</vt:lpstr>
      <vt:lpstr>Testes Em Veículos</vt:lpstr>
      <vt:lpstr>Experimentos De Falhas DTC</vt:lpstr>
      <vt:lpstr>Experimentos De Falhas DTC</vt:lpstr>
      <vt:lpstr>Comparação Dos Trabalhos </vt:lpstr>
      <vt:lpstr>Conclusões e Sugestões</vt:lpstr>
      <vt:lpstr>Conclusões</vt:lpstr>
      <vt:lpstr>Sugestões</vt:lpstr>
      <vt:lpstr>Demonstração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Maicon Machado Gerardi da Silva</dc:creator>
  <cp:lastModifiedBy>Maicon</cp:lastModifiedBy>
  <cp:revision>103</cp:revision>
  <dcterms:created xsi:type="dcterms:W3CDTF">2017-11-28T14:10:23Z</dcterms:created>
  <dcterms:modified xsi:type="dcterms:W3CDTF">2017-12-07T19:23:50Z</dcterms:modified>
</cp:coreProperties>
</file>